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retendard Bold"/>
      <p:bold r:id="rId29"/>
    </p:embeddedFont>
    <p:embeddedFont>
      <p:font typeface="Gmarket Sans Bold"/>
      <p:bold r:id="rId30"/>
    </p:embeddedFont>
    <p:embeddedFont>
      <p:font typeface="Pretendard Regular"/>
      <p:regular r:id="rId31"/>
    </p:embeddedFont>
    <p:embeddedFont>
      <p:font typeface="Gmarket Sans Medium"/>
      <p:regular r:id="rId32"/>
    </p:embeddedFont>
    <p:embeddedFont>
      <p:font typeface="Pretendard SemiBold"/>
      <p:bold r:id="rId33"/>
    </p:embeddedFont>
    <p:embeddedFont>
      <p:font typeface="Pretendard Medium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33" Target="fonts/font5.fntdata" Type="http://schemas.openxmlformats.org/officeDocument/2006/relationships/font"/><Relationship Id="rId34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813300" y="3314700"/>
            <a:ext cx="86741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웹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16400" y="4635500"/>
            <a:ext cx="98425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12500" b="false" i="false" u="none" strike="noStrike" spc="-1200">
                <a:solidFill>
                  <a:srgbClr val="617995"/>
                </a:solidFill>
                <a:ea typeface="Gmarket Sans Bold"/>
              </a:rPr>
              <a:t>마음</a:t>
            </a:r>
            <a:r>
              <a:rPr lang="en-US" sz="12500" b="false" i="false" u="none" strike="noStrike" spc="-1200">
                <a:solidFill>
                  <a:srgbClr val="617995"/>
                </a:solidFill>
                <a:latin typeface="Gmarket Sans Bold"/>
              </a:rPr>
              <a:t> </a:t>
            </a:r>
            <a:r>
              <a:rPr lang="ko-KR" sz="12500" b="false" i="false" u="none" strike="noStrike" spc="-1200">
                <a:solidFill>
                  <a:srgbClr val="617995"/>
                </a:solidFill>
                <a:ea typeface="Gmarket Sans Bold"/>
              </a:rPr>
              <a:t>캔버스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5600" y="6248400"/>
            <a:ext cx="4864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청소년을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마음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건강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3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 spc="-200">
                <a:solidFill>
                  <a:srgbClr val="000000"/>
                </a:solidFill>
                <a:ea typeface="Pretendard Regular"/>
              </a:rPr>
              <a:t>플랫폼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34800" y="8509000"/>
            <a:ext cx="59817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삼성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청년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SW · AI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아카데미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 13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기</a:t>
            </a:r>
          </a:p>
          <a:p>
            <a:pPr algn="r" lvl="0">
              <a:lnSpc>
                <a:spcPct val="830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Pretendard Bold"/>
              </a:rPr>
              <a:t>E108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Pretendard Bold"/>
              </a:rPr>
              <a:t>테토남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2730500"/>
            <a:ext cx="7353300" cy="582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60600" y="3568700"/>
            <a:ext cx="15151100" cy="321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67700" y="3390900"/>
            <a:ext cx="6172200" cy="516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67700" y="3390900"/>
            <a:ext cx="6172200" cy="516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24100" y="3632200"/>
            <a:ext cx="13639800" cy="454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0">
            <a:off x="9144000" y="3098800"/>
            <a:ext cx="8940800" cy="552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25000" y="4165600"/>
            <a:ext cx="8255000" cy="425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House(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집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)-Tree(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나무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)-Person(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그림을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내적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심리를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분석하는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심리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투사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검사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심리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검사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실시로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시작되는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심리치료에서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내담자는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성인이나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아동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환경에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불안으로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위축하거나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회피되는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모습을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보여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원활한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표현에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어려움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투사적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검사는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비교적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모호한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자극으로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의식적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통제가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줄어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자유로운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6600" y="3454400"/>
            <a:ext cx="8267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HTP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검사란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2908300"/>
            <a:ext cx="8216900" cy="596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66900" y="13589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" y="2692400"/>
            <a:ext cx="65532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94600" y="3098800"/>
            <a:ext cx="10121900" cy="568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66900" y="13589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" y="2692400"/>
            <a:ext cx="65532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94600" y="3098800"/>
            <a:ext cx="10121900" cy="568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4305300"/>
            <a:ext cx="13614400" cy="327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66900" y="13589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917700" y="5168900"/>
            <a:ext cx="218948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객체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탐지를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파악한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그림의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특징을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상담사가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정리한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후</a:t>
            </a:r>
          </a:p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RAG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를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의미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해석을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검색하고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LLM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을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통해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결과</a:t>
            </a:r>
            <a:r>
              <a:rPr lang="en-US" sz="4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500" b="false" i="false" u="none" strike="noStrike">
                <a:solidFill>
                  <a:srgbClr val="FFFFFF"/>
                </a:solidFill>
                <a:ea typeface="Pretendard Bold"/>
              </a:rPr>
              <a:t>도출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930400" y="3543300"/>
            <a:ext cx="6972300" cy="889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46300" y="3708400"/>
            <a:ext cx="6794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5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가지의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세분화된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설문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·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그림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활용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9398000" y="3543300"/>
            <a:ext cx="6972300" cy="889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499600" y="37084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정보들을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활용한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전문가와의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Bold"/>
              </a:rPr>
              <a:t>상담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63800" y="4762500"/>
            <a:ext cx="5905500" cy="355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31400" y="4762500"/>
            <a:ext cx="5905500" cy="355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고도화된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심리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상담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4483100"/>
            <a:ext cx="800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익명의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빌려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평소에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말하기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힘든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말들을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꺼내며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위로받을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소통의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창구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30400" y="3822700"/>
            <a:ext cx="5842000" cy="455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32800" y="3708400"/>
            <a:ext cx="80264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익명을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창구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2800" y="6946900"/>
            <a:ext cx="800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전문가와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상담까지는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싫거나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힘들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사용자들은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상담사와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소통하는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6184900"/>
            <a:ext cx="80264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전문가와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상담은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힘들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맞춤형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커뮤니티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4483100"/>
            <a:ext cx="80010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사이드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바와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PC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태블릿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간편하게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활용하고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기록을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3695700"/>
            <a:ext cx="7391400" cy="455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32800" y="3708400"/>
            <a:ext cx="80264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사이드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간편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버튼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2800" y="6946900"/>
            <a:ext cx="77343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심리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상담이라는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기능에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따뜻한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색감과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깔끔한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이모티콘을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2800" y="6184900"/>
            <a:ext cx="80264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따뜻한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색감의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Bold"/>
              </a:rPr>
              <a:t>디자인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UI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접근성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향상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2730500"/>
            <a:ext cx="17145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231900"/>
            <a:ext cx="17780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600" y="3060700"/>
            <a:ext cx="8978900" cy="660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1.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팀원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소개</a:t>
            </a:r>
          </a:p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2.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기획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의도</a:t>
            </a:r>
          </a:p>
          <a:p>
            <a:pPr algn="l" lvl="0" indent="-342900" marL="342900">
              <a:lnSpc>
                <a:spcPct val="124499"/>
              </a:lnSpc>
              <a:buClr>
                <a:srgbClr val="617995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문제</a:t>
            </a:r>
            <a:r>
              <a:rPr lang="en-US" sz="30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파악</a:t>
            </a:r>
          </a:p>
          <a:p>
            <a:pPr algn="l" lvl="0" indent="-342900" marL="342900">
              <a:lnSpc>
                <a:spcPct val="124499"/>
              </a:lnSpc>
              <a:buClr>
                <a:srgbClr val="617995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페르소나</a:t>
            </a:r>
            <a:r>
              <a:rPr lang="en-US" sz="3000" b="false" i="false" u="none" strike="noStrike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설정</a:t>
            </a:r>
            <a:r>
              <a:rPr lang="en-US" sz="3000" b="false" i="false" u="none" strike="noStrike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및</a:t>
            </a:r>
            <a:r>
              <a:rPr lang="en-US" sz="3000" b="false" i="false" u="none" strike="noStrike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문제</a:t>
            </a:r>
            <a:r>
              <a:rPr lang="en-US" sz="3000" b="false" i="false" u="none" strike="noStrike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해결</a:t>
            </a:r>
            <a:r>
              <a:rPr lang="en-US" sz="3000" b="false" i="false" u="none" strike="noStrike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617995"/>
                </a:solidFill>
                <a:ea typeface="Pretendard SemiBold"/>
              </a:rPr>
              <a:t>방안</a:t>
            </a:r>
          </a:p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3.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프로젝트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소개</a:t>
            </a:r>
          </a:p>
          <a:p>
            <a:pPr algn="l" lvl="0" indent="-342900" marL="342900">
              <a:lnSpc>
                <a:spcPct val="124499"/>
              </a:lnSpc>
              <a:buClr>
                <a:srgbClr val="617995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전체</a:t>
            </a:r>
            <a:r>
              <a:rPr lang="en-US" sz="30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기능</a:t>
            </a:r>
          </a:p>
          <a:p>
            <a:pPr algn="l" lvl="0" indent="-342900" marL="342900">
              <a:lnSpc>
                <a:spcPct val="124499"/>
              </a:lnSpc>
              <a:buClr>
                <a:srgbClr val="617995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아키텍처</a:t>
            </a:r>
          </a:p>
          <a:p>
            <a:pPr algn="l" lvl="0" indent="-342900" marL="342900">
              <a:lnSpc>
                <a:spcPct val="124499"/>
              </a:lnSpc>
              <a:buClr>
                <a:srgbClr val="617995"/>
              </a:buClr>
              <a:buFont typeface="Arial"/>
              <a:buChar char="●"/>
            </a:pP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세부</a:t>
            </a:r>
            <a:r>
              <a:rPr lang="en-US" sz="30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000" b="false" i="false" u="none" strike="noStrike" spc="-200">
                <a:solidFill>
                  <a:srgbClr val="617995"/>
                </a:solidFill>
                <a:ea typeface="Pretendard SemiBold"/>
              </a:rPr>
              <a:t>기능</a:t>
            </a:r>
          </a:p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4.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기대</a:t>
            </a:r>
            <a:r>
              <a:rPr lang="en-US" sz="50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5000" b="false" i="false" u="none" strike="noStrike" spc="-300">
                <a:solidFill>
                  <a:srgbClr val="617995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3860800"/>
            <a:ext cx="4191000" cy="4686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11400" y="3454400"/>
            <a:ext cx="42418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내역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세부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확인</a:t>
            </a:r>
          </a:p>
          <a:p>
            <a:pPr algn="l" lvl="0">
              <a:lnSpc>
                <a:spcPct val="139440"/>
              </a:lnSpc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2959100"/>
            <a:ext cx="4191000" cy="468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0" y="3860800"/>
            <a:ext cx="4191000" cy="4686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54200" y="17145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마이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페이지를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통한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91500" y="7823200"/>
            <a:ext cx="19685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이전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검진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내역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확인</a:t>
            </a:r>
          </a:p>
          <a:p>
            <a:pPr algn="l" lvl="0">
              <a:lnSpc>
                <a:spcPct val="139440"/>
              </a:lnSpc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400" y="3340100"/>
            <a:ext cx="29210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상담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전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모든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모아서</a:t>
            </a: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true" i="false" u="none" strike="noStrike" spc="-100">
                <a:solidFill>
                  <a:srgbClr val="000000"/>
                </a:solidFill>
                <a:ea typeface="Pretendard Bold"/>
              </a:rPr>
              <a:t>비교</a:t>
            </a:r>
          </a:p>
          <a:p>
            <a:pPr algn="l" lvl="0">
              <a:lnSpc>
                <a:spcPct val="139440"/>
              </a:lnSpc>
            </a:pPr>
            <a:r>
              <a:rPr lang="en-US" sz="2000" b="true" i="false" u="none" strike="noStrike" spc="-1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381000" y="3340100"/>
            <a:ext cx="17335500" cy="259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118100" y="4622800"/>
            <a:ext cx="17272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0">
            <a:off x="381000" y="6210300"/>
            <a:ext cx="173355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18100" y="7480300"/>
            <a:ext cx="17272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3886200"/>
            <a:ext cx="51181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진단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·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신뢰도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24600" y="4178300"/>
            <a:ext cx="111760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AI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모델을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그림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진단과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간단하지만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다양한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심리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문답지를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충분한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정보를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수집한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전문가와의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진행하여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진단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·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과정에서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신뢰도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000" y="6743700"/>
            <a:ext cx="51054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접근성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향상을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청소년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4600" y="7035800"/>
            <a:ext cx="111760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청소년들에게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맞춘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깔끔하고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간편한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UI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와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태블릿에서도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간편한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플랫폼으로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제작하여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태블릿을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활용하는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청소년들의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접근성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향상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381000" y="3340100"/>
            <a:ext cx="17335500" cy="259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118100" y="4622800"/>
            <a:ext cx="17272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0">
            <a:off x="381000" y="6210300"/>
            <a:ext cx="173355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5118100" y="7480300"/>
            <a:ext cx="17272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300" y="3898900"/>
            <a:ext cx="51181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지속적인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관리를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치료율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증가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24600" y="3962400"/>
            <a:ext cx="111760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마이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페이지를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다가오는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·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이전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진단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,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내역을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관리하며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해당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정보를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및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학생이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함께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추이를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파악하며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지속적인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관리가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가능해짐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.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이를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단발성의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아닌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꾸준한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 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관리를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통해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치료율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5000" y="6743700"/>
            <a:ext cx="51054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청소년을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위한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87149"/>
              </a:lnSpc>
            </a:pP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커뮤니티</a:t>
            </a:r>
            <a:r>
              <a:rPr lang="en-US" sz="4900" b="false" i="false" u="none" strike="noStrike" spc="-3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4900" b="false" i="false" u="none" strike="noStrike" spc="-300">
                <a:solidFill>
                  <a:srgbClr val="617995"/>
                </a:solidFill>
                <a:ea typeface="Pretendard SemiBold"/>
              </a:rPr>
              <a:t>활성화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4600" y="7035800"/>
            <a:ext cx="111760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심리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상담을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위한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소통창구만으로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커뮤니티를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활용하는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것이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아닌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청소년들이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본인의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고민을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또래들과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쉽게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공유할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수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있는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커뮤니티</a:t>
            </a:r>
            <a:r>
              <a:rPr lang="en-US" sz="2600" b="false" i="false" u="none" strike="noStrike" spc="-1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545454">
                    <a:alpha val="67059"/>
                  </a:srgbClr>
                </a:solidFill>
                <a:ea typeface="Pretendard Medium"/>
              </a:rPr>
              <a:t>활성화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24300" y="3848100"/>
            <a:ext cx="104267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9500" b="false" i="false" u="none" strike="noStrike" spc="-400">
                <a:solidFill>
                  <a:srgbClr val="000000"/>
                </a:solidFill>
                <a:latin typeface="Pretendard Bold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89600" y="7264400"/>
            <a:ext cx="6883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2009"/>
              </a:lnSpc>
            </a:pPr>
            <a:r>
              <a:rPr lang="en-US" sz="1800" b="false" i="false" u="none" strike="noStrike" spc="-100">
                <a:solidFill>
                  <a:srgbClr val="545454">
                    <a:alpha val="54118"/>
                  </a:srgbClr>
                </a:solidFill>
                <a:latin typeface="Pretendard SemiBold"/>
              </a:rPr>
              <a:t>E108 </a:t>
            </a:r>
            <a:r>
              <a:rPr lang="ko-KR" sz="1800" b="false" i="false" u="none" strike="noStrike" spc="-100">
                <a:solidFill>
                  <a:srgbClr val="545454">
                    <a:alpha val="54118"/>
                  </a:srgbClr>
                </a:solidFill>
                <a:ea typeface="Pretendard SemiBold"/>
              </a:rPr>
              <a:t>테토남</a:t>
            </a:r>
          </a:p>
          <a:p>
            <a:pPr algn="ctr" lvl="0">
              <a:lnSpc>
                <a:spcPct val="122009"/>
              </a:lnSpc>
            </a:pPr>
            <a:r>
              <a:rPr lang="ko-KR" sz="1800" b="false" i="false" u="none" strike="noStrike" spc="-100">
                <a:solidFill>
                  <a:srgbClr val="545454">
                    <a:alpha val="54118"/>
                  </a:srgbClr>
                </a:solidFill>
                <a:ea typeface="Pretendard SemiBold"/>
              </a:rPr>
              <a:t>마음</a:t>
            </a:r>
            <a:r>
              <a:rPr lang="en-US" sz="1800" b="false" i="false" u="none" strike="noStrike" spc="-100">
                <a:solidFill>
                  <a:srgbClr val="545454">
                    <a:alpha val="54118"/>
                  </a:srgbClr>
                </a:solidFill>
                <a:latin typeface="Pretendard SemiBold"/>
              </a:rPr>
              <a:t> </a:t>
            </a:r>
            <a:r>
              <a:rPr lang="ko-KR" sz="1800" b="false" i="false" u="none" strike="noStrike" spc="-100">
                <a:solidFill>
                  <a:srgbClr val="545454">
                    <a:alpha val="54118"/>
                  </a:srgbClr>
                </a:solidFill>
                <a:ea typeface="Pretendard SemiBold"/>
              </a:rPr>
              <a:t>캔버스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72500" y="6134100"/>
            <a:ext cx="11176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-711200" y="6337300"/>
            <a:ext cx="18046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17800" y="3403600"/>
            <a:ext cx="2286000" cy="228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3403600"/>
            <a:ext cx="2286000" cy="228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39700" y="3403600"/>
            <a:ext cx="2286000" cy="228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17800" y="7023100"/>
            <a:ext cx="2286000" cy="228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72400" y="7023100"/>
            <a:ext cx="2286000" cy="228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1300" y="4394200"/>
            <a:ext cx="1562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545454"/>
                </a:solidFill>
                <a:latin typeface="Pretendard Medium"/>
              </a:rPr>
              <a:t>AI ·Backend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1300" y="3924300"/>
            <a:ext cx="200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Bold"/>
              </a:rPr>
              <a:t>김현서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8600" y="4394200"/>
            <a:ext cx="1676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545454"/>
                </a:solidFill>
                <a:latin typeface="Pretendard Medium"/>
              </a:rPr>
              <a:t>AI·Frontend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8600" y="3924300"/>
            <a:ext cx="200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Bold"/>
              </a:rPr>
              <a:t>박진호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43200" y="4394200"/>
            <a:ext cx="2324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545454"/>
                </a:solidFill>
                <a:latin typeface="Pretendard Medium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43200" y="3924300"/>
            <a:ext cx="200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Bold"/>
              </a:rPr>
              <a:t>노혜성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21300" y="8013700"/>
            <a:ext cx="2324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545454"/>
                </a:solidFill>
                <a:latin typeface="Pretendard Medium"/>
              </a:rPr>
              <a:t>Infra·Backend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21300" y="7543800"/>
            <a:ext cx="200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Bold"/>
              </a:rPr>
              <a:t>전재욱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8600" y="8013700"/>
            <a:ext cx="2324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400" b="false" i="false" u="none" strike="noStrike" spc="-200">
                <a:solidFill>
                  <a:srgbClr val="545454"/>
                </a:solidFill>
                <a:latin typeface="Pretendard Medium"/>
              </a:rPr>
              <a:t>Infra·Backend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8600" y="7543800"/>
            <a:ext cx="200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Pretendard Bold"/>
              </a:rPr>
              <a:t>유정석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822700"/>
            <a:ext cx="7213600" cy="417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6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파악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01100" y="45593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77300" y="6210300"/>
            <a:ext cx="330200" cy="330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94800" y="5219700"/>
            <a:ext cx="721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9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보건</a:t>
            </a:r>
            <a:r>
              <a:rPr lang="en-US" sz="2900" b="false" i="false" u="none" strike="noStrike" spc="-2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복지부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4800" y="4165600"/>
            <a:ext cx="7874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우리나라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소아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·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청소년의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정신장애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평생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유병률은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16.1%(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소아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14.3%,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청소년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18.0%)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로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조사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33400" y="5219700"/>
            <a:ext cx="3365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600" b="false" i="false" u="none" strike="noStrike" spc="-200">
                <a:solidFill>
                  <a:srgbClr val="617995"/>
                </a:solidFill>
                <a:latin typeface="Pretendard Medium"/>
              </a:rPr>
              <a:t>2022, </a:t>
            </a:r>
            <a:r>
              <a:rPr lang="ko-KR" sz="2600" b="false" i="false" u="none" strike="noStrike" spc="-200">
                <a:solidFill>
                  <a:srgbClr val="617995"/>
                </a:solidFill>
                <a:ea typeface="Pretendard Medium"/>
              </a:rPr>
              <a:t>정신</a:t>
            </a:r>
            <a:r>
              <a:rPr lang="en-US" sz="26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617995"/>
                </a:solidFill>
                <a:ea typeface="Pretendard Medium"/>
              </a:rPr>
              <a:t>건강</a:t>
            </a:r>
            <a:r>
              <a:rPr lang="en-US" sz="26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617995"/>
                </a:solidFill>
                <a:ea typeface="Pretendard Medium"/>
              </a:rPr>
              <a:t>실태</a:t>
            </a:r>
            <a:r>
              <a:rPr lang="en-US" sz="2600" b="false" i="false" u="none" strike="noStrike" spc="-2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617995"/>
                </a:solidFill>
                <a:ea typeface="Pretendard Medium"/>
              </a:rPr>
              <a:t>조사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58300" y="6070600"/>
            <a:ext cx="7874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94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하지만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다양한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방해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요인으로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정신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건강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서비스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794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이용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2900" y="7137400"/>
            <a:ext cx="7213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9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보건</a:t>
            </a:r>
            <a:r>
              <a:rPr lang="en-US" sz="2900" b="false" i="false" u="none" strike="noStrike" spc="-200">
                <a:solidFill>
                  <a:srgbClr val="545454">
                    <a:alpha val="67059"/>
                  </a:srgbClr>
                </a:solidFill>
                <a:latin typeface="Pretendard Medium"/>
              </a:rPr>
              <a:t> </a:t>
            </a:r>
            <a:r>
              <a:rPr lang="ko-KR" sz="2900" b="false" i="false" u="none" strike="noStrike" spc="-200">
                <a:solidFill>
                  <a:srgbClr val="545454">
                    <a:alpha val="67059"/>
                  </a:srgbClr>
                </a:solidFill>
                <a:ea typeface="Pretendard Medium"/>
              </a:rPr>
              <a:t>복지부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6400" y="7086600"/>
            <a:ext cx="3365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600" b="false" i="false" u="none" strike="noStrike" spc="-100">
                <a:solidFill>
                  <a:srgbClr val="617995"/>
                </a:solidFill>
                <a:ea typeface="Pretendard Medium"/>
              </a:rPr>
              <a:t>정신</a:t>
            </a:r>
            <a:r>
              <a:rPr lang="en-US" sz="26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617995"/>
                </a:solidFill>
                <a:ea typeface="Pretendard Medium"/>
              </a:rPr>
              <a:t>건강</a:t>
            </a:r>
            <a:r>
              <a:rPr lang="en-US" sz="26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617995"/>
                </a:solidFill>
                <a:ea typeface="Pretendard Medium"/>
              </a:rPr>
              <a:t>서비스</a:t>
            </a:r>
            <a:r>
              <a:rPr lang="en-US" sz="26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617995"/>
                </a:solidFill>
                <a:ea typeface="Pretendard Medium"/>
              </a:rPr>
              <a:t>이용</a:t>
            </a:r>
            <a:r>
              <a:rPr lang="en-US" sz="2600" b="false" i="false" u="none" strike="noStrike" spc="-100">
                <a:solidFill>
                  <a:srgbClr val="617995"/>
                </a:solidFill>
                <a:latin typeface="Pretendard Medium"/>
              </a:rPr>
              <a:t> </a:t>
            </a:r>
            <a:r>
              <a:rPr lang="ko-KR" sz="2600" b="false" i="false" u="none" strike="noStrike" spc="-100">
                <a:solidFill>
                  <a:srgbClr val="617995"/>
                </a:solidFill>
                <a:ea typeface="Pretendard Medium"/>
              </a:rPr>
              <a:t>실태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073400"/>
            <a:ext cx="7213600" cy="615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1981200"/>
            <a:ext cx="14605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>
                <a:solidFill>
                  <a:srgbClr val="000000"/>
                </a:solidFill>
                <a:ea typeface="Pretendard Bold"/>
              </a:rPr>
              <a:t>페르소나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0200" y="3124200"/>
            <a:ext cx="7874000" cy="601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이름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: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김싸피</a:t>
            </a:r>
          </a:p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나이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: 17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세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(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고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1)</a:t>
            </a:r>
          </a:p>
          <a:p>
            <a:pPr algn="l" lvl="0">
              <a:lnSpc>
                <a:spcPct val="166000"/>
              </a:lnSpc>
            </a:pP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특이</a:t>
            </a:r>
            <a:r>
              <a:rPr lang="en-US" sz="34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34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사항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내성적인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성격으로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최근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부쩍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말수가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줄음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성적과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진로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,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친구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관계에서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불안감과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스트레스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학교에서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태블릿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PC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제공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일정으로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상담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센터에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가기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부담스러움</a:t>
            </a:r>
          </a:p>
          <a:p>
            <a:pPr algn="l" lvl="0" indent="-342900" marL="342900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학교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상담실은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주변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친구들의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시선이</a:t>
            </a:r>
            <a:r>
              <a:rPr lang="en-US" sz="2900" b="false" i="false" u="none" strike="noStrike" spc="-200">
                <a:solidFill>
                  <a:srgbClr val="000000">
                    <a:alpha val="90196"/>
                  </a:srgbClr>
                </a:solidFill>
                <a:latin typeface="Pretendard SemiBold"/>
              </a:rPr>
              <a:t> </a:t>
            </a:r>
            <a:r>
              <a:rPr lang="ko-KR" sz="2900" b="false" i="false" u="none" strike="noStrike" spc="-200">
                <a:solidFill>
                  <a:srgbClr val="000000">
                    <a:alpha val="90196"/>
                  </a:srgbClr>
                </a:solidFill>
                <a:ea typeface="Pretendard SemiBold"/>
              </a:rPr>
              <a:t>걱정됨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1612900" y="3340100"/>
            <a:ext cx="15049500" cy="168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0">
            <a:off x="1612900" y="5194300"/>
            <a:ext cx="150495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 rot="0">
            <a:off x="1625600" y="7073900"/>
            <a:ext cx="15049500" cy="168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74800" y="76327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지속적인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장기적으로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불안감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및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 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스트레스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관리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도움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해결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방안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4800" y="38735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태블릿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PC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온라인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제공으로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  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접근성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향상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800" y="5715000"/>
            <a:ext cx="15151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다양한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종류의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심리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문진과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그림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진단을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통한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높은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신뢰도의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사전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진단으로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상담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시간</a:t>
            </a:r>
            <a:r>
              <a:rPr lang="en-US" sz="3600" b="false" i="false" u="none" strike="noStrike" spc="-200">
                <a:solidFill>
                  <a:srgbClr val="617995"/>
                </a:solidFill>
                <a:latin typeface="Pretendard SemiBold"/>
              </a:rPr>
              <a:t> </a:t>
            </a:r>
            <a:r>
              <a:rPr lang="ko-KR" sz="3600" b="false" i="false" u="none" strike="noStrike" spc="-200">
                <a:solidFill>
                  <a:srgbClr val="617995"/>
                </a:solidFill>
                <a:ea typeface="Pretendard SemiBold"/>
              </a:rPr>
              <a:t>절약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3340100"/>
            <a:ext cx="5511800" cy="158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5257800"/>
            <a:ext cx="5511800" cy="158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625600" y="7175500"/>
            <a:ext cx="55118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3340100"/>
            <a:ext cx="55118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5257800"/>
            <a:ext cx="55118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 rot="0">
            <a:off x="11150600" y="7175500"/>
            <a:ext cx="5511800" cy="158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51800" y="5029200"/>
            <a:ext cx="20828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51800" y="7023100"/>
            <a:ext cx="2082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3120000">
            <a:off x="7124700" y="4584700"/>
            <a:ext cx="12319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78700" y="6045200"/>
            <a:ext cx="6604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3120000">
            <a:off x="7124700" y="7493000"/>
            <a:ext cx="1231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120000">
            <a:off x="9893300" y="4584700"/>
            <a:ext cx="12319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98100" y="6045200"/>
            <a:ext cx="6604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120000">
            <a:off x="9893300" y="7493000"/>
            <a:ext cx="12319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62100" y="5626100"/>
            <a:ext cx="5626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사용자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맞춤형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커뮤니티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45400" y="52578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7200" b="false" i="false" u="none" strike="noStrike" spc="-200">
                <a:solidFill>
                  <a:srgbClr val="617995"/>
                </a:solidFill>
                <a:ea typeface="Gmarket Sans Bold"/>
              </a:rPr>
              <a:t>마음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5400" y="6108700"/>
            <a:ext cx="2997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6360"/>
              </a:lnSpc>
            </a:pPr>
            <a:r>
              <a:rPr lang="ko-KR" sz="7200" b="false" i="false" u="none" strike="noStrike" spc="300">
                <a:solidFill>
                  <a:srgbClr val="C5C0BC"/>
                </a:solidFill>
                <a:ea typeface="Gmarket Sans Bold"/>
              </a:rPr>
              <a:t>캔버스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6900" b="false" i="false" u="none" strike="noStrike" spc="-3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62100" y="3733800"/>
            <a:ext cx="5626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마이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페이지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기록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관리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7500" y="7543800"/>
            <a:ext cx="5600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편리한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UI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87100" y="37084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AI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활용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7100" y="56261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고도화된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상담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7100" y="7543800"/>
            <a:ext cx="55753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심리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상담의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접근성</a:t>
            </a:r>
            <a:r>
              <a:rPr lang="en-US" sz="4500" b="false" i="false" u="none" strike="noStrike" spc="-300">
                <a:solidFill>
                  <a:srgbClr val="617995"/>
                </a:solidFill>
                <a:latin typeface="Pretendard Bold"/>
              </a:rPr>
              <a:t> </a:t>
            </a:r>
            <a:r>
              <a:rPr lang="ko-KR" sz="4500" b="false" i="false" u="none" strike="noStrike" spc="-300">
                <a:solidFill>
                  <a:srgbClr val="617995"/>
                </a:solidFill>
                <a:ea typeface="Pretendard Bold"/>
              </a:rPr>
              <a:t>향상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0"/>
            <a:ext cx="91440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9512300"/>
            <a:ext cx="1714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2730500"/>
            <a:ext cx="117221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2730500"/>
            <a:ext cx="7353300" cy="582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54600" y="1473200"/>
            <a:ext cx="819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900" b="false" i="false" u="none" strike="noStrike" spc="-300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000" y="266700"/>
            <a:ext cx="43180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400" b="false" i="false" u="none" strike="noStrike">
                <a:solidFill>
                  <a:srgbClr val="F9F9F9">
                    <a:alpha val="94118"/>
                  </a:srgbClr>
                </a:solidFill>
                <a:latin typeface="Gmarket Sans Medium"/>
              </a:rPr>
              <a:t>SAMSUNG SW AI ACADEMY FOR YOUTH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